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5" d="100"/>
          <a:sy n="85" d="100"/>
        </p:scale>
        <p:origin x="590" y="62"/>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5"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custLinFactNeighborX="-3613" custLinFactNeighborY="-10971">
        <dgm:presLayoutVars>
          <dgm:chMax val="0"/>
          <dgm:chPref val="0"/>
          <dgm:bulletEnabled val="1"/>
        </dgm:presLayoutVars>
      </dgm:prSet>
      <dgm:spPr/>
    </dgm:pt>
    <dgm:pt modelId="{97980B12-612D-45AF-96B7-86D66152C1E9}" type="pres">
      <dgm:prSet presAssocID="{0BDD2C3F-9F64-4AFC-BDFA-99B0FD662495}" presName="rect2" presStyleLbl="node1" presStyleIdx="1" presStyleCnt="4" custLinFactNeighborX="10580" custLinFactNeighborY="-6980">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custLinFactNeighborX="14571" custLinFactNeighborY="4327">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7B103496-DA0E-4685-89BE-480B410F7FCF}">
      <dsp:nvSpPr>
        <dsp:cNvPr id="0" name=""/>
        <dsp:cNvSpPr/>
      </dsp:nvSpPr>
      <dsp:spPr>
        <a:xfrm>
          <a:off x="661983" y="100799"/>
          <a:ext cx="1909445" cy="1909445"/>
        </a:xfrm>
        <a:prstGeom prst="roundRect">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755194" y="194010"/>
        <a:ext cx="1723023" cy="1723023"/>
      </dsp:txXfrm>
    </dsp:sp>
    <dsp:sp modelId="{97980B12-612D-45AF-96B7-86D66152C1E9}">
      <dsp:nvSpPr>
        <dsp:cNvPr id="0" name=""/>
        <dsp:cNvSpPr/>
      </dsp:nvSpPr>
      <dsp:spPr>
        <a:xfrm>
          <a:off x="3176589" y="177005"/>
          <a:ext cx="1909445" cy="1909445"/>
        </a:xfrm>
        <a:prstGeom prst="round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269800" y="270216"/>
        <a:ext cx="1723023" cy="1723023"/>
      </dsp:txXfrm>
    </dsp:sp>
    <dsp:sp modelId="{65245A7B-7C16-44E2-AEE8-3B675CFCEFDA}">
      <dsp:nvSpPr>
        <dsp:cNvPr id="0" name=""/>
        <dsp:cNvSpPr/>
      </dsp:nvSpPr>
      <dsp:spPr>
        <a:xfrm>
          <a:off x="730971" y="2553882"/>
          <a:ext cx="1909445" cy="1909445"/>
        </a:xfrm>
        <a:prstGeom prst="round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3252795" y="2636504"/>
          <a:ext cx="1909445" cy="1909445"/>
        </a:xfrm>
        <a:prstGeom prst="round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346006" y="2729715"/>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2/10/2022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2/10/2022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23878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2/10/2022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5084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771086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1539756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939131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319805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068202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23160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08241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7818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45156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2/10/2022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407064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2/10/2022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14115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0654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78389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E36636D-D922-432D-A958-524484B5923D}" type="datetimeFigureOut">
              <a:rPr lang="en-US" smtClean="0"/>
              <a:pPr/>
              <a:t>2/10/2022</a:t>
            </a:fld>
            <a:endParaRPr lang="en-US"/>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23960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2/10/2022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7353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E36636D-D922-432D-A958-524484B5923D}" type="datetimeFigureOut">
              <a:rPr lang="en-US" smtClean="0"/>
              <a:pPr/>
              <a:t>2/10/2022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DF28FB93-0A08-4E7D-8E63-9EFA29F1E093}" type="slidenum">
              <a:rPr lang="en-IN" smtClean="0"/>
              <a:pPr/>
              <a:t>‹#›</a:t>
            </a:fld>
            <a:endParaRPr lang="en-IN"/>
          </a:p>
        </p:txBody>
      </p:sp>
    </p:spTree>
    <p:extLst>
      <p:ext uri="{BB962C8B-B14F-4D97-AF65-F5344CB8AC3E}">
        <p14:creationId xmlns:p14="http://schemas.microsoft.com/office/powerpoint/2010/main" val="158868244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3124200"/>
            <a:ext cx="9435241" cy="1625599"/>
          </a:xfrm>
        </p:spPr>
        <p:txBody>
          <a:bodyPr/>
          <a:lstStyle/>
          <a:p>
            <a:pPr algn="ctr"/>
            <a:r>
              <a:rPr lang="en-US" dirty="0">
                <a:latin typeface="Algerian" panose="04020705040A02060702" pitchFamily="82" charset="0"/>
              </a:rPr>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pPr algn="ctr"/>
            <a:r>
              <a:rPr lang="en-US" dirty="0"/>
              <a:t>Prepared by Mehul BISHT</a:t>
            </a:r>
          </a:p>
          <a:p>
            <a:pPr algn="ctr"/>
            <a:endParaRPr lang="en-US"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218882" y="457200"/>
            <a:ext cx="8829334" cy="1396048"/>
          </a:xfrm>
        </p:spPr>
        <p:txBody>
          <a:bodyPr/>
          <a:lstStyle/>
          <a:p>
            <a:r>
              <a:rPr lang="en-US" b="1" dirty="0">
                <a:latin typeface="Arial Black" panose="020B0A04020102020204" pitchFamily="34" charset="0"/>
              </a:rPr>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420979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487855" y="4826642"/>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487855" y="5458755"/>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7018238" y="4764563"/>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7018238" y="5458755"/>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9079107" y="4990040"/>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1267523045"/>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5942012" y="1305340"/>
            <a:ext cx="5257800" cy="4862870"/>
          </a:xfrm>
          <a:prstGeom prst="rect">
            <a:avLst/>
          </a:prstGeom>
          <a:noFill/>
        </p:spPr>
        <p:txBody>
          <a:bodyPr wrap="square">
            <a:spAutoFit/>
          </a:bodyPr>
          <a:lstStyle/>
          <a:p>
            <a:pPr marL="285750" indent="-285750">
              <a:spcBef>
                <a:spcPts val="600"/>
              </a:spcBef>
              <a:spcAft>
                <a:spcPts val="600"/>
              </a:spcAft>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spcBef>
                <a:spcPts val="600"/>
              </a:spcBef>
              <a:spcAft>
                <a:spcPts val="600"/>
              </a:spcAft>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spcBef>
                <a:spcPts val="600"/>
              </a:spcBef>
              <a:spcAft>
                <a:spcPts val="600"/>
              </a:spcAft>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spcBef>
                <a:spcPts val="600"/>
              </a:spcBef>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spcBef>
                <a:spcPts val="600"/>
              </a:spcBef>
              <a:spcAft>
                <a:spcPts val="600"/>
              </a:spcAft>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a:xfrm>
            <a:off x="1218883" y="760767"/>
            <a:ext cx="8829334" cy="1092480"/>
          </a:xfrm>
        </p:spPr>
        <p:txBody>
          <a:bodyPr/>
          <a:lstStyle/>
          <a:p>
            <a:r>
              <a:rPr lang="en-US" b="1" dirty="0">
                <a:latin typeface="Arial Black" panose="020B0A04020102020204" pitchFamily="34" charset="0"/>
              </a:rPr>
              <a:t>Dataset Description</a:t>
            </a:r>
            <a:endParaRPr lang="en-IN"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lnSpcReduction="10000"/>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a:xfrm>
            <a:off x="6702663" y="2124355"/>
            <a:ext cx="4395196" cy="4200245"/>
          </a:xfrm>
        </p:spPr>
        <p:txBody>
          <a:bodyPr>
            <a:normAutofit lnSpcReduction="10000"/>
          </a:bodyPr>
          <a:lstStyle/>
          <a:p>
            <a:pPr marL="0" indent="0" algn="ctr">
              <a:buNone/>
            </a:pPr>
            <a:r>
              <a:rPr lang="en-US" dirty="0">
                <a:solidFill>
                  <a:schemeClr val="accent3"/>
                </a:solidFill>
              </a:rPr>
              <a:t>The top 5 Indian Online Retailers:</a:t>
            </a:r>
            <a:endParaRPr lang="en-IN" dirty="0">
              <a:solidFill>
                <a:schemeClr val="accent3"/>
              </a:solidFill>
            </a:endParaRPr>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a:xfrm>
            <a:off x="1217611" y="838200"/>
            <a:ext cx="8830605" cy="1015048"/>
          </a:xfrm>
        </p:spPr>
        <p:txBody>
          <a:bodyPr/>
          <a:lstStyle/>
          <a:p>
            <a:r>
              <a:rPr lang="en-US" b="1" dirty="0">
                <a:latin typeface="Arial Black" panose="020B0A04020102020204" pitchFamily="34" charset="0"/>
              </a:rPr>
              <a:t>Visualization</a:t>
            </a:r>
            <a:endParaRPr lang="en-IN" b="1" dirty="0">
              <a:latin typeface="Arial Black" panose="020B0A04020102020204" pitchFamily="34" charset="0"/>
            </a:endParaRPr>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a:xfrm>
            <a:off x="150812" y="274162"/>
            <a:ext cx="5789574" cy="889008"/>
          </a:xfrm>
        </p:spPr>
        <p:txBody>
          <a:bodyPr/>
          <a:lstStyle/>
          <a:p>
            <a:r>
              <a:rPr lang="en-US" dirty="0">
                <a:latin typeface="Arial Black" panose="020B0A04020102020204" pitchFamily="34" charset="0"/>
              </a:rPr>
              <a:t>Univariate Analysis:</a:t>
            </a:r>
            <a:endParaRPr lang="en-IN" dirty="0">
              <a:latin typeface="Arial Black" panose="020B0A04020102020204" pitchFamily="34" charset="0"/>
            </a:endParaRPr>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9015" r="9015"/>
          <a:stretch>
            <a:fillRect/>
          </a:stretch>
        </p:blipFill>
        <p:spPr>
          <a:xfrm>
            <a:off x="912812" y="304801"/>
            <a:ext cx="4114800" cy="7619999"/>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6704012" y="1524001"/>
            <a:ext cx="4368060" cy="4038600"/>
          </a:xfrm>
        </p:spPr>
        <p:txBody>
          <a:bodyPr>
            <a:noAutofit/>
          </a:bodyPr>
          <a:lstStyle/>
          <a:p>
            <a:r>
              <a:rPr lang="en-US" sz="2400" dirty="0">
                <a:latin typeface="Arial" panose="020B0604020202020204" pitchFamily="34" charset="0"/>
                <a:cs typeface="Arial" panose="020B0604020202020204" pitchFamily="34" charset="0"/>
              </a:rPr>
              <a:t>With the help of count plots I was able to get the total number of rows covered by each unique categorical value present in all the columns of our dataset.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 ensured that along with the total row number the percentage of data coverage is made visible too.</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a:xfrm>
            <a:off x="112712" y="152400"/>
            <a:ext cx="5048348" cy="596152"/>
          </a:xfrm>
        </p:spPr>
        <p:txBody>
          <a:bodyPr>
            <a:normAutofit fontScale="90000"/>
          </a:bodyPr>
          <a:lstStyle/>
          <a:p>
            <a:r>
              <a:rPr lang="en-US" dirty="0">
                <a:latin typeface="Arial Black" panose="020B0A04020102020204" pitchFamily="34" charset="0"/>
              </a:rPr>
              <a:t>Bivariate Analysis:</a:t>
            </a:r>
            <a:endParaRPr lang="en-IN" dirty="0">
              <a:latin typeface="Arial Black" panose="020B0A04020102020204" pitchFamily="34" charset="0"/>
            </a:endParaRPr>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188" r="8188"/>
          <a:stretch>
            <a:fillRect/>
          </a:stretch>
        </p:blipFill>
        <p:spPr>
          <a:xfrm>
            <a:off x="684212" y="1066800"/>
            <a:ext cx="5048348" cy="5262273"/>
          </a:xfrm>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7389812" y="990600"/>
            <a:ext cx="3048000" cy="4038600"/>
          </a:xfrm>
        </p:spPr>
        <p:txBody>
          <a:bodyPr>
            <a:noAutofit/>
          </a:bodyPr>
          <a:lstStyle/>
          <a:p>
            <a:r>
              <a:rPr lang="en-US" sz="2000" dirty="0"/>
              <a:t>Using the count plot along with the hue parameter I was able to generate analysis details comparing 2 columns of the dataset where the hue remained constant while the other one kept changing inside a loop.</a:t>
            </a:r>
          </a:p>
          <a:p>
            <a:endParaRPr lang="en-US" sz="2000" dirty="0"/>
          </a:p>
          <a:p>
            <a:r>
              <a:rPr lang="en-US" sz="2000" dirty="0"/>
              <a:t>The hue used in this plot is the “Gender” column showing the legend accordingly.</a:t>
            </a:r>
            <a:endParaRPr lang="en-IN" sz="2000"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a:xfrm>
            <a:off x="531812" y="228600"/>
            <a:ext cx="5091580" cy="855876"/>
          </a:xfrm>
        </p:spPr>
        <p:txBody>
          <a:bodyPr>
            <a:normAutofit/>
          </a:bodyPr>
          <a:lstStyle/>
          <a:p>
            <a:r>
              <a:rPr lang="en-US" sz="3600" b="1" dirty="0">
                <a:latin typeface="Arial Black" panose="020B0A04020102020204" pitchFamily="34" charset="0"/>
              </a:rPr>
              <a:t>Bivariate Analysis:</a:t>
            </a:r>
            <a:endParaRPr lang="en-IN" sz="3600" b="1" dirty="0">
              <a:latin typeface="Arial Black" panose="020B0A04020102020204" pitchFamily="34" charset="0"/>
            </a:endParaRPr>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188" r="8188"/>
          <a:stretch>
            <a:fillRect/>
          </a:stretch>
        </p:blipFill>
        <p:spPr>
          <a:xfrm>
            <a:off x="684212" y="1143000"/>
            <a:ext cx="5091580" cy="5715000"/>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7389812" y="762000"/>
            <a:ext cx="2844060" cy="4165600"/>
          </a:xfrm>
        </p:spPr>
        <p:txBody>
          <a:bodyPr>
            <a:noAutofit/>
          </a:bodyPr>
          <a:lstStyle/>
          <a:p>
            <a:r>
              <a:rPr lang="en-US" sz="2000" dirty="0"/>
              <a:t>Using the count plot along with the hue parameter I was able to generate analysis details comparing 2 columns of the dataset where the hue remained constant while the other one kept changing inside a loop.</a:t>
            </a:r>
          </a:p>
          <a:p>
            <a:endParaRPr lang="en-US" sz="2000" dirty="0"/>
          </a:p>
          <a:p>
            <a:r>
              <a:rPr lang="en-US" sz="2000" dirty="0"/>
              <a:t>The hue used in this plot is the “Age” column showing the legend accordingly.</a:t>
            </a:r>
            <a:endParaRPr lang="en-IN" sz="2000" dirty="0"/>
          </a:p>
          <a:p>
            <a:endParaRPr lang="en-IN" sz="2000"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a:xfrm>
            <a:off x="531812" y="533400"/>
            <a:ext cx="4786780" cy="762000"/>
          </a:xfrm>
        </p:spPr>
        <p:txBody>
          <a:bodyPr>
            <a:normAutofit fontScale="90000"/>
          </a:bodyPr>
          <a:lstStyle/>
          <a:p>
            <a:r>
              <a:rPr lang="en-US" b="1" dirty="0">
                <a:latin typeface="Arial Black" panose="020B0A04020102020204" pitchFamily="34" charset="0"/>
              </a:rPr>
              <a:t>Bivariate Analysis:</a:t>
            </a:r>
            <a:endParaRPr lang="en-IN" b="1" dirty="0">
              <a:latin typeface="Arial Black" panose="020B0A04020102020204" pitchFamily="34" charset="0"/>
            </a:endParaRPr>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188" r="8188"/>
          <a:stretch>
            <a:fillRect/>
          </a:stretch>
        </p:blipFill>
        <p:spPr>
          <a:xfrm>
            <a:off x="545633" y="1395520"/>
            <a:ext cx="5091580" cy="5462480"/>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6551612" y="1219200"/>
            <a:ext cx="4672860" cy="4748320"/>
          </a:xfrm>
        </p:spPr>
        <p:txBody>
          <a:bodyPr>
            <a:normAutofit/>
          </a:bodyPr>
          <a:lstStyle/>
          <a:p>
            <a:r>
              <a:rPr lang="en-US" sz="2400" b="1" dirty="0"/>
              <a:t>Using the count plot along with the hue parameter I was able to generate analysis details comparing 2 columns of the dataset where the hue remained constant while the other one kept changing inside a loop.</a:t>
            </a:r>
          </a:p>
          <a:p>
            <a:endParaRPr lang="en-US" sz="2400" b="1" dirty="0"/>
          </a:p>
          <a:p>
            <a:r>
              <a:rPr lang="en-US" sz="2400" b="1" dirty="0"/>
              <a:t>The hue used in this plot is the “City” column showing the legend accordingly.</a:t>
            </a:r>
            <a:endParaRPr lang="en-IN" sz="2400" b="1" dirty="0"/>
          </a:p>
          <a:p>
            <a:endParaRPr lang="en-IN" b="1"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50812" y="228600"/>
            <a:ext cx="5791200" cy="609601"/>
          </a:xfrm>
        </p:spPr>
        <p:txBody>
          <a:bodyPr>
            <a:noAutofit/>
          </a:bodyPr>
          <a:lstStyle/>
          <a:p>
            <a:r>
              <a:rPr lang="en-US" sz="3200" b="1" dirty="0">
                <a:latin typeface="Arial Black" panose="020B0A04020102020204" pitchFamily="34" charset="0"/>
              </a:rPr>
              <a:t>Multivariate Analysis:</a:t>
            </a:r>
            <a:endParaRPr lang="en-IN" sz="3200" b="1" dirty="0">
              <a:latin typeface="Arial Black" panose="020B0A04020102020204" pitchFamily="34" charset="0"/>
            </a:endParaRPr>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7466012" y="1371600"/>
            <a:ext cx="3657601" cy="5232400"/>
          </a:xfrm>
        </p:spPr>
        <p:txBody>
          <a:bodyPr>
            <a:normAutofit/>
          </a:bodyPr>
          <a:lstStyle/>
          <a:p>
            <a:r>
              <a:rPr lang="en-US" sz="2200" dirty="0"/>
              <a:t>I used the histogram after encoding all the columns of our dataset.</a:t>
            </a:r>
          </a:p>
          <a:p>
            <a:r>
              <a:rPr lang="en-US" sz="2200" dirty="0"/>
              <a:t>Since histogram only understand numeric values it would not have generated a diagrammatic representation of object datatype columns.</a:t>
            </a:r>
          </a:p>
          <a:p>
            <a:r>
              <a:rPr lang="en-US" sz="2200" dirty="0"/>
              <a:t>Once the encoding was complete the histograms showed the information.</a:t>
            </a:r>
            <a:endParaRPr lang="en-IN" sz="2200" dirty="0"/>
          </a:p>
        </p:txBody>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150812" y="1447800"/>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p:txBody>
          <a:bodyPr>
            <a:normAutofit lnSpcReduction="10000"/>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531812" y="1282700"/>
            <a:ext cx="6705600" cy="4292599"/>
          </a:xfrm>
          <a:prstGeom prst="rect">
            <a:avLst/>
          </a:prstGeom>
        </p:spPr>
      </p:pic>
      <p:sp>
        <p:nvSpPr>
          <p:cNvPr id="3" name="TextBox 2">
            <a:extLst>
              <a:ext uri="{FF2B5EF4-FFF2-40B4-BE49-F238E27FC236}">
                <a16:creationId xmlns:a16="http://schemas.microsoft.com/office/drawing/2014/main" id="{4D02631B-09A2-47BA-B91F-84EBE7078AE5}"/>
              </a:ext>
            </a:extLst>
          </p:cNvPr>
          <p:cNvSpPr txBox="1"/>
          <p:nvPr/>
        </p:nvSpPr>
        <p:spPr>
          <a:xfrm>
            <a:off x="7859206" y="1371600"/>
            <a:ext cx="3721606" cy="5632311"/>
          </a:xfrm>
          <a:prstGeom prst="rect">
            <a:avLst/>
          </a:prstGeom>
          <a:noFill/>
        </p:spPr>
        <p:txBody>
          <a:bodyPr wrap="square" rtlCol="0">
            <a:spAutoFit/>
          </a:bodyPr>
          <a:lstStyle/>
          <a:p>
            <a:r>
              <a:rPr lang="en-US" sz="2400" dirty="0"/>
              <a:t>I used the heatmap on the encoded dataset to see the correlation details between the columns.</a:t>
            </a:r>
          </a:p>
          <a:p>
            <a:r>
              <a:rPr lang="en-US" sz="2400" dirty="0"/>
              <a:t>Even on the Jupyter Notebook the picture was too tiny however seeing the color combinations I was able to figure out that there is no multi collinearity concern between the columns.</a:t>
            </a:r>
            <a:endParaRPr lang="en-IN" sz="2400" dirty="0"/>
          </a:p>
          <a:p>
            <a:endParaRPr lang="en-IN" sz="2400" dirty="0"/>
          </a:p>
        </p:txBody>
      </p:sp>
      <p:sp>
        <p:nvSpPr>
          <p:cNvPr id="5" name="TextBox 4">
            <a:extLst>
              <a:ext uri="{FF2B5EF4-FFF2-40B4-BE49-F238E27FC236}">
                <a16:creationId xmlns:a16="http://schemas.microsoft.com/office/drawing/2014/main" id="{14F0D588-65B3-42F6-A7CD-DB41FC384EBD}"/>
              </a:ext>
            </a:extLst>
          </p:cNvPr>
          <p:cNvSpPr txBox="1"/>
          <p:nvPr/>
        </p:nvSpPr>
        <p:spPr>
          <a:xfrm>
            <a:off x="379412" y="228600"/>
            <a:ext cx="5486400" cy="584775"/>
          </a:xfrm>
          <a:prstGeom prst="rect">
            <a:avLst/>
          </a:prstGeom>
          <a:noFill/>
        </p:spPr>
        <p:txBody>
          <a:bodyPr wrap="square" rtlCol="0">
            <a:spAutoFit/>
          </a:bodyPr>
          <a:lstStyle/>
          <a:p>
            <a:r>
              <a:rPr lang="en-US" sz="3200" b="1" dirty="0">
                <a:latin typeface="Arial Black" panose="020B0A04020102020204" pitchFamily="34" charset="0"/>
              </a:rPr>
              <a:t>Multivariate Analysis:</a:t>
            </a:r>
            <a:endParaRPr lang="en-IN" sz="3200" b="1" dirty="0">
              <a:latin typeface="Arial Black" panose="020B0A04020102020204" pitchFamily="34" charset="0"/>
            </a:endParaRPr>
          </a:p>
        </p:txBody>
      </p:sp>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1157795"/>
            <a:ext cx="9804530" cy="430485"/>
          </a:xfrm>
        </p:spPr>
        <p:txBody>
          <a:bodyPr>
            <a:normAutofit fontScale="90000"/>
          </a:bodyPr>
          <a:lstStyle/>
          <a:p>
            <a:r>
              <a:rPr lang="en-US" sz="4000" b="1" dirty="0"/>
              <a:t>Agenda:</a:t>
            </a:r>
          </a:p>
        </p:txBody>
      </p:sp>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a:xfrm>
            <a:off x="317032" y="228600"/>
            <a:ext cx="5091580" cy="1219200"/>
          </a:xfrm>
        </p:spPr>
        <p:txBody>
          <a:bodyPr>
            <a:normAutofit fontScale="90000"/>
          </a:bodyPr>
          <a:lstStyle/>
          <a:p>
            <a:r>
              <a:rPr lang="en-US" b="1" dirty="0">
                <a:latin typeface="Arial Black" panose="020B0A04020102020204" pitchFamily="34" charset="0"/>
              </a:rPr>
              <a:t>Correlation between the columns:</a:t>
            </a:r>
            <a:endParaRPr lang="en-IN" b="1" dirty="0">
              <a:latin typeface="Arial Black" panose="020B0A04020102020204" pitchFamily="34" charset="0"/>
            </a:endParaRPr>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689" r="24689"/>
          <a:stretch>
            <a:fillRect/>
          </a:stretch>
        </p:blipFill>
        <p:spPr>
          <a:xfrm>
            <a:off x="379412" y="1898906"/>
            <a:ext cx="5486400" cy="4464306"/>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6856412" y="1447800"/>
            <a:ext cx="4648200" cy="4470400"/>
          </a:xfrm>
        </p:spPr>
        <p:txBody>
          <a:bodyPr>
            <a:noAutofit/>
          </a:bodyPr>
          <a:lstStyle/>
          <a:p>
            <a:r>
              <a:rPr lang="en-US" sz="2000" dirty="0"/>
              <a:t>With the help of correlation technique I generated separate bar plots to check the positive and negative correlation details in our dataset.</a:t>
            </a:r>
          </a:p>
          <a:p>
            <a:r>
              <a:rPr lang="en-US" sz="2000" dirty="0"/>
              <a:t>Positive correlation - A correlation of +1 indicates a perfect positive correlation, meaning that both variables move in the same direction together.</a:t>
            </a:r>
          </a:p>
          <a:p>
            <a:r>
              <a:rPr lang="en-US" sz="2000" dirty="0"/>
              <a:t>Negative correlation - A correlation of –1 indicates a perfect negative correlation, meaning that as one variable goes up, the other goes down.</a:t>
            </a:r>
            <a:endParaRPr lang="en-IN" sz="20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12812" y="152400"/>
            <a:ext cx="9135404" cy="1066800"/>
          </a:xfrm>
        </p:spPr>
        <p:txBody>
          <a:bodyPr/>
          <a:lstStyle/>
          <a:p>
            <a:r>
              <a:rPr lang="en-US" b="1" dirty="0">
                <a:latin typeface="Arial Black" panose="020B0A04020102020204" pitchFamily="34" charset="0"/>
              </a:rPr>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836612" y="1295400"/>
            <a:ext cx="10286999" cy="5562599"/>
          </a:xfrm>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a:xfrm>
            <a:off x="227012" y="381000"/>
            <a:ext cx="4267200" cy="838200"/>
          </a:xfrm>
        </p:spPr>
        <p:txBody>
          <a:bodyPr/>
          <a:lstStyle/>
          <a:p>
            <a:r>
              <a:rPr lang="en-IN" sz="3600" b="1" dirty="0">
                <a:latin typeface="Arial Black" panose="020B0A04020102020204" pitchFamily="34" charset="0"/>
              </a:rPr>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a:xfrm>
            <a:off x="495688" y="2209800"/>
            <a:ext cx="3415212" cy="299719"/>
          </a:xfrm>
        </p:spPr>
        <p:txBody>
          <a:bodyPr>
            <a:noAutofit/>
          </a:bodyPr>
          <a:lstStyle/>
          <a:p>
            <a:r>
              <a:rPr lang="en-US" sz="2000" b="1" dirty="0"/>
              <a:t>Online Store Company:</a:t>
            </a:r>
            <a:endParaRPr lang="en-IN" sz="2000" b="1"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495687" y="2971800"/>
            <a:ext cx="3046413" cy="1233072"/>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a:xfrm>
            <a:off x="150812" y="304800"/>
            <a:ext cx="4404018" cy="609600"/>
          </a:xfrm>
        </p:spPr>
        <p:txBody>
          <a:bodyPr/>
          <a:lstStyle/>
          <a:p>
            <a:r>
              <a:rPr lang="en-IN" sz="3600" b="1" dirty="0">
                <a:latin typeface="Arial Black" panose="020B0A04020102020204" pitchFamily="34" charset="0"/>
              </a:rPr>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a:xfrm>
            <a:off x="760412" y="2133600"/>
            <a:ext cx="3150487" cy="528319"/>
          </a:xfrm>
        </p:spPr>
        <p:txBody>
          <a:bodyPr>
            <a:normAutofit/>
          </a:bodyPr>
          <a:lstStyle/>
          <a:p>
            <a:r>
              <a:rPr lang="en-US" sz="2000" b="1" dirty="0"/>
              <a:t>Online Store Company:</a:t>
            </a:r>
            <a:endParaRPr lang="en-IN" sz="2000" b="1"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760412" y="2891777"/>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a:xfrm>
            <a:off x="227012" y="304800"/>
            <a:ext cx="3400178" cy="533400"/>
          </a:xfrm>
        </p:spPr>
        <p:txBody>
          <a:bodyPr/>
          <a:lstStyle/>
          <a:p>
            <a:r>
              <a:rPr lang="en-IN" sz="3200" b="1"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rot="10800000" flipV="1">
            <a:off x="989011" y="2362200"/>
            <a:ext cx="3447555" cy="533400"/>
          </a:xfrm>
        </p:spPr>
        <p:txBody>
          <a:bodyPr>
            <a:noAutofit/>
          </a:bodyPr>
          <a:lstStyle/>
          <a:p>
            <a:r>
              <a:rPr lang="en-US" sz="2000" b="1" dirty="0"/>
              <a:t>Online Store Company:</a:t>
            </a:r>
            <a:endParaRPr lang="en-IN" sz="2000" b="1"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1036390" y="3265617"/>
            <a:ext cx="2590800" cy="936365"/>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a:xfrm>
            <a:off x="150812" y="402814"/>
            <a:ext cx="4404018" cy="457200"/>
          </a:xfrm>
        </p:spPr>
        <p:txBody>
          <a:bodyPr/>
          <a:lstStyle/>
          <a:p>
            <a:r>
              <a:rPr lang="en-IN" sz="4000" b="1" dirty="0">
                <a:latin typeface="Arial Black" panose="020B0A04020102020204" pitchFamily="34" charset="0"/>
              </a:rPr>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a:xfrm>
            <a:off x="510722" y="2057400"/>
            <a:ext cx="3400177" cy="375919"/>
          </a:xfrm>
        </p:spPr>
        <p:txBody>
          <a:bodyPr>
            <a:noAutofit/>
          </a:bodyPr>
          <a:lstStyle/>
          <a:p>
            <a:r>
              <a:rPr lang="en-US" sz="2000" b="1" dirty="0">
                <a:latin typeface="Arial Black" panose="020B0A04020102020204" pitchFamily="34" charset="0"/>
              </a:rPr>
              <a:t>Online Store Company:</a:t>
            </a:r>
            <a:endParaRPr lang="en-IN" sz="2000" b="1" dirty="0">
              <a:latin typeface="Arial Black" panose="020B0A04020102020204" pitchFamily="34" charset="0"/>
            </a:endParaRPr>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1016828" y="2907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a:xfrm>
            <a:off x="150812" y="228600"/>
            <a:ext cx="4495800" cy="430306"/>
          </a:xfrm>
        </p:spPr>
        <p:txBody>
          <a:bodyPr/>
          <a:lstStyle/>
          <a:p>
            <a:r>
              <a:rPr lang="en-IN" sz="3200" b="1" dirty="0">
                <a:latin typeface="Arial Black" panose="020B0A04020102020204" pitchFamily="34" charset="0"/>
              </a:rPr>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a:xfrm>
            <a:off x="455612" y="1981200"/>
            <a:ext cx="3400177" cy="528319"/>
          </a:xfrm>
        </p:spPr>
        <p:txBody>
          <a:bodyPr>
            <a:normAutofit/>
          </a:bodyPr>
          <a:lstStyle/>
          <a:p>
            <a:r>
              <a:rPr lang="en-US" sz="2000" b="1" dirty="0">
                <a:latin typeface="Arial Black" panose="020B0A04020102020204" pitchFamily="34" charset="0"/>
              </a:rPr>
              <a:t>Online Store Company:</a:t>
            </a:r>
            <a:endParaRPr lang="en-IN" sz="2000" b="1" dirty="0">
              <a:latin typeface="Arial Black" panose="020B0A04020102020204" pitchFamily="34" charset="0"/>
            </a:endParaRPr>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877311" y="2777924"/>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370012" y="609600"/>
            <a:ext cx="8678204" cy="1243648"/>
          </a:xfrm>
        </p:spPr>
        <p:txBody>
          <a:bodyPr/>
          <a:lstStyle/>
          <a:p>
            <a:r>
              <a:rPr lang="en-US" sz="4800" b="1" dirty="0">
                <a:latin typeface="Arial Black" panose="020B0A04020102020204" pitchFamily="34" charset="0"/>
              </a:rPr>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981200"/>
            <a:ext cx="9751060" cy="4267200"/>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218881" y="914400"/>
            <a:ext cx="8829335" cy="938848"/>
          </a:xfrm>
        </p:spPr>
        <p:txBody>
          <a:bodyPr/>
          <a:lstStyle/>
          <a:p>
            <a:r>
              <a:rPr lang="en-US" b="1"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1141412" y="1143000"/>
            <a:ext cx="10134600" cy="4924425"/>
          </a:xfrm>
          <a:prstGeom prst="rect">
            <a:avLst/>
          </a:prstGeom>
          <a:noFill/>
        </p:spPr>
        <p:txBody>
          <a:bodyPr wrap="square">
            <a:spAutoFit/>
          </a:bodyPr>
          <a:lstStyle/>
          <a:p>
            <a:pPr marL="342900" indent="-342900">
              <a:buFont typeface="Arial" panose="020B0604020202020204" pitchFamily="34" charset="0"/>
              <a:buChar char="•"/>
            </a:pPr>
            <a:r>
              <a:rPr lang="en-US" sz="2400" b="1"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lnSpc>
                <a:spcPct val="150000"/>
              </a:lnSpc>
              <a:buFont typeface="Wingdings" panose="05000000000000000000" pitchFamily="2" charset="2"/>
              <a:buChar char="ü"/>
            </a:pPr>
            <a:r>
              <a:rPr lang="en-US" sz="2400" cap="none" dirty="0">
                <a:latin typeface="Constantia (Body)"/>
                <a:ea typeface="Cambria" panose="02040503050406030204" pitchFamily="18" charset="0"/>
              </a:rPr>
              <a:t>Retained customers tend to buy other services from same company.</a:t>
            </a:r>
          </a:p>
          <a:p>
            <a:pPr marL="800100" lvl="1" indent="-342900">
              <a:lnSpc>
                <a:spcPct val="150000"/>
              </a:lnSpc>
              <a:buFont typeface="Wingdings" panose="05000000000000000000" pitchFamily="2" charset="2"/>
              <a:buChar char="ü"/>
            </a:pPr>
            <a:r>
              <a:rPr lang="en-US" sz="2400" cap="none" dirty="0">
                <a:latin typeface="Constantia (Body)"/>
                <a:ea typeface="Cambria" panose="02040503050406030204" pitchFamily="18" charset="0"/>
              </a:rPr>
              <a:t>Retained customers are known to be less price/cost sensitive</a:t>
            </a:r>
          </a:p>
          <a:p>
            <a:pPr marL="800100" lvl="1" indent="-342900">
              <a:lnSpc>
                <a:spcPct val="150000"/>
              </a:lnSpc>
              <a:buFont typeface="Wingdings" panose="05000000000000000000" pitchFamily="2" charset="2"/>
              <a:buChar char="ü"/>
            </a:pPr>
            <a:r>
              <a:rPr lang="en-US" sz="2400" cap="none" dirty="0">
                <a:latin typeface="Constantia (Body)"/>
                <a:ea typeface="Cambria" panose="02040503050406030204" pitchFamily="18" charset="0"/>
              </a:rPr>
              <a:t>The probability of selling to an existing customer is 60-70%</a:t>
            </a:r>
          </a:p>
          <a:p>
            <a:pPr marL="800100" lvl="1" indent="-342900">
              <a:lnSpc>
                <a:spcPct val="150000"/>
              </a:lnSpc>
              <a:buFont typeface="Wingdings" panose="05000000000000000000" pitchFamily="2" charset="2"/>
              <a:buChar char="ü"/>
            </a:pPr>
            <a:r>
              <a:rPr lang="en-US" sz="2400" cap="none" dirty="0">
                <a:latin typeface="Constantia (Body)"/>
                <a:ea typeface="Cambria" panose="02040503050406030204" pitchFamily="18" charset="0"/>
              </a:rPr>
              <a:t>The probability of selling to new prospect is 5-20%</a:t>
            </a:r>
          </a:p>
          <a:p>
            <a:pPr marL="800100" lvl="1" indent="-342900">
              <a:lnSpc>
                <a:spcPct val="150000"/>
              </a:lnSpc>
              <a:buFont typeface="Wingdings" panose="05000000000000000000" pitchFamily="2" charset="2"/>
              <a:buChar char="ü"/>
            </a:pPr>
            <a:r>
              <a:rPr lang="en-US" sz="2400" cap="none" dirty="0">
                <a:latin typeface="Constantia (Body)"/>
                <a:ea typeface="Cambria" panose="02040503050406030204" pitchFamily="18" charset="0"/>
              </a:rPr>
              <a:t>Declined migration rates</a:t>
            </a:r>
          </a:p>
          <a:p>
            <a:pPr marL="800100" lvl="1" indent="-342900">
              <a:lnSpc>
                <a:spcPct val="150000"/>
              </a:lnSpc>
              <a:buFont typeface="Wingdings" panose="05000000000000000000" pitchFamily="2" charset="2"/>
              <a:buChar char="ü"/>
            </a:pPr>
            <a:r>
              <a:rPr lang="en-US" sz="24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1293812" y="838200"/>
            <a:ext cx="9220200" cy="5667385"/>
          </a:xfrm>
          <a:prstGeom prst="rect">
            <a:avLst/>
          </a:prstGeom>
          <a:noFill/>
        </p:spPr>
        <p:txBody>
          <a:bodyPr wrap="square">
            <a:spAutoFit/>
          </a:bodyPr>
          <a:lstStyle/>
          <a:p>
            <a:pPr marL="342900" indent="-342900">
              <a:buFont typeface="Arial" panose="020B0604020202020204" pitchFamily="34" charset="0"/>
              <a:buChar char="•"/>
            </a:pPr>
            <a:r>
              <a:rPr lang="en-US" sz="2400" b="1"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Find out what customers want &amp; what causes them to stay or leave ?</a:t>
            </a: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Proactively collect and promote customer feedback.</a:t>
            </a: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Analyze customer feedback to gain valuable insights and ensure the right people hear it.</a:t>
            </a: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Take action and Measure the results </a:t>
            </a: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Actively measure and monitor your customers’ loyalty and engagement</a:t>
            </a: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Keep asking, listening analyzing and improving</a:t>
            </a:r>
            <a:endParaRPr lang="en-IN" sz="23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531812" y="305581"/>
            <a:ext cx="9982200" cy="6246838"/>
          </a:xfrm>
          <a:prstGeom prst="rect">
            <a:avLst/>
          </a:prstGeom>
          <a:noFill/>
        </p:spPr>
        <p:txBody>
          <a:bodyPr wrap="square">
            <a:spAutoFit/>
          </a:bodyPr>
          <a:lstStyle/>
          <a:p>
            <a:pPr marL="342900" indent="-342900">
              <a:buFont typeface="Arial" panose="020B0604020202020204" pitchFamily="34" charset="0"/>
              <a:buChar char="•"/>
            </a:pPr>
            <a:r>
              <a:rPr lang="en-US" sz="2400" b="1" cap="none" dirty="0">
                <a:latin typeface="Constantia (Body)"/>
                <a:ea typeface="Cambria" panose="02040503050406030204" pitchFamily="18" charset="0"/>
              </a:rPr>
              <a:t>Motivation for the Problem Undertaken</a:t>
            </a:r>
          </a:p>
          <a:p>
            <a:pPr>
              <a:lnSpc>
                <a:spcPct val="150000"/>
              </a:lnSpc>
            </a:pPr>
            <a:endParaRPr lang="en-US" sz="2300" cap="none" dirty="0">
              <a:solidFill>
                <a:schemeClr val="accent5"/>
              </a:solidFill>
              <a:latin typeface="Constantia (Body)"/>
              <a:ea typeface="Cambria" panose="02040503050406030204" pitchFamily="18" charset="0"/>
            </a:endParaRP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Successful customer retention involves more than giving the customer what they expect.</a:t>
            </a: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Generating loyal advocates of the brand might mean exceeding customer expectations.</a:t>
            </a: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lnSpc>
                <a:spcPct val="150000"/>
              </a:lnSpc>
              <a:buFont typeface="Wingdings" panose="05000000000000000000" pitchFamily="2" charset="2"/>
              <a:buChar char="ü"/>
            </a:pPr>
            <a:r>
              <a:rPr lang="en-US" sz="23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370011" y="762000"/>
            <a:ext cx="8678205" cy="1091248"/>
          </a:xfrm>
        </p:spPr>
        <p:txBody>
          <a:bodyPr/>
          <a:lstStyle/>
          <a:p>
            <a:r>
              <a:rPr lang="en-US" b="1" dirty="0">
                <a:latin typeface="Arial Black" panose="020B0A04020102020204" pitchFamily="34" charset="0"/>
              </a:rPr>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828800"/>
            <a:ext cx="9751060" cy="4267200"/>
          </a:xfrm>
        </p:spPr>
        <p:txBody>
          <a:bodyPr>
            <a:normAutofit fontScale="92500" lnSpcReduction="2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90020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760412" y="253877"/>
            <a:ext cx="10034324" cy="646331"/>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a:xfrm>
            <a:off x="989012" y="304800"/>
            <a:ext cx="9058224" cy="2052919"/>
          </a:xfrm>
        </p:spPr>
        <p:txBody>
          <a:bodyPr/>
          <a:lstStyle/>
          <a:p>
            <a:r>
              <a:rPr lang="en-IN" sz="4800" b="1" dirty="0">
                <a:latin typeface="Arial Black" panose="020B0A04020102020204" pitchFamily="34" charset="0"/>
              </a:rPr>
              <a:t>Objective</a:t>
            </a:r>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a:xfrm>
            <a:off x="912812" y="914400"/>
            <a:ext cx="8944211" cy="4195481"/>
          </a:xfrm>
        </p:spPr>
        <p:txBody>
          <a:bodyPr>
            <a:noAutofit/>
          </a:bodyPr>
          <a:lstStyle/>
          <a:p>
            <a:pPr marL="342900" indent="-342900">
              <a:buFont typeface="Wingdings" panose="05000000000000000000" pitchFamily="2" charset="2"/>
              <a:buChar char="Ø"/>
            </a:pPr>
            <a:endParaRPr lang="en-IN" sz="2800" dirty="0"/>
          </a:p>
          <a:p>
            <a:pPr marL="342900" indent="-342900">
              <a:buFont typeface="Wingdings" panose="05000000000000000000" pitchFamily="2" charset="2"/>
              <a:buChar char="Ø"/>
            </a:pPr>
            <a:r>
              <a:rPr lang="en-IN" sz="28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800" dirty="0"/>
          </a:p>
          <a:p>
            <a:pPr marL="342900" indent="-342900">
              <a:buFont typeface="Wingdings" panose="05000000000000000000" pitchFamily="2" charset="2"/>
              <a:buChar char="Ø"/>
            </a:pPr>
            <a:r>
              <a:rPr lang="en-IN" sz="2800" dirty="0"/>
              <a:t>Using the model I was tasked with determining which features were most influential in loss of valuable customer and then making a plan for how the company could use this information to increase customer retention.</a:t>
            </a:r>
          </a:p>
          <a:p>
            <a:endParaRPr lang="en-IN" sz="2800"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554</TotalTime>
  <Words>2372</Words>
  <Application>Microsoft Office PowerPoint</Application>
  <PresentationFormat>Custom</PresentationFormat>
  <Paragraphs>194</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Algerian</vt:lpstr>
      <vt:lpstr>Arial</vt:lpstr>
      <vt:lpstr>Arial Black</vt:lpstr>
      <vt:lpstr>Cambria</vt:lpstr>
      <vt:lpstr>Century Gothic</vt:lpstr>
      <vt:lpstr>Constantia</vt:lpstr>
      <vt:lpstr>Constantia (Body)</vt:lpstr>
      <vt:lpstr>Wingdings</vt:lpstr>
      <vt:lpstr>Wingdings 3</vt:lpstr>
      <vt:lpstr>Ion</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mehulbisht06@gmail.com</cp:lastModifiedBy>
  <cp:revision>84</cp:revision>
  <dcterms:created xsi:type="dcterms:W3CDTF">2021-09-16T06:05:54Z</dcterms:created>
  <dcterms:modified xsi:type="dcterms:W3CDTF">2022-02-10T07:37:17Z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